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69" r:id="rId4"/>
    <p:sldId id="267" r:id="rId5"/>
    <p:sldId id="268" r:id="rId6"/>
    <p:sldId id="271" r:id="rId7"/>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281B340E-FD4A-4760-844E-761BE4994AD8}" type="datetimeFigureOut">
              <a:rPr lang="en-GB" smtClean="0"/>
              <a:t>19/02/2020</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DFB36E41-AB61-49B0-95C8-176A6B97607B}" type="slidenum">
              <a:rPr lang="en-GB" smtClean="0"/>
              <a:t>‹#›</a:t>
            </a:fld>
            <a:endParaRPr lang="en-GB"/>
          </a:p>
        </p:txBody>
      </p:sp>
    </p:spTree>
    <p:extLst>
      <p:ext uri="{BB962C8B-B14F-4D97-AF65-F5344CB8AC3E}">
        <p14:creationId xmlns:p14="http://schemas.microsoft.com/office/powerpoint/2010/main" val="122751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BD1D-0700-47C3-814E-81562E99B0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85EC65-1A5A-4289-AE29-8ABCA90A43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43C79-2723-470F-BC48-F2C6C5F3F6EF}"/>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71C69531-8C3C-4E6A-82FA-EA2CC30F61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3D057-A54F-4608-88BB-31659AD9BD9D}"/>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6571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A118-1202-4ECF-AB21-308F90737A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E95C1F-BF4C-437C-B716-5FCA5C05C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83A42-3359-486B-BA77-E0E21C83009D}"/>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30230F3B-D9B5-4FD1-B9F0-B406FF547D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C88660-E0C0-4177-A475-31872B3F48B4}"/>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5049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9C7A8-7011-46FE-936C-5D3E294ED6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F03CC5-11A8-4914-A3BA-5616FBF3A9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C35A1C-5556-4E27-81C5-6F15CD387096}"/>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BFAC7C9B-9BD6-4C16-A311-942BB15A6F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EABD72-9FCB-415A-82A2-EC639C90AF1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80289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C8055-866F-4D36-95CC-8F466CF578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A3B7A4-4E28-423C-A31A-E3B711BA82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FFEA7-0F39-43E8-989D-8E9C790414BE}"/>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7FD839C2-1203-4A80-A162-CC3E76065D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CCFBAC-6BF7-49A2-988E-7EBD032B378B}"/>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06325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1A61-A41E-482F-992D-1D7C271E7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D4F00B-4437-41AA-A288-CDC306CDF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E5903E-9E08-44F0-AA90-F0A3E61DAFCF}"/>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624A67A4-6D46-40C6-8454-220AC74D6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3A91E-3751-4686-91DA-04E9CDFE8B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5251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7A7B-3F4A-4897-9D67-C84DCA0AF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B4BBF1-1B68-40FC-BE8F-4C1EC9468E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5E8147-0C24-4F78-822F-E37AA7C3E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D252C6-E125-4E7B-AF8A-64B2F3120B04}"/>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6" name="Footer Placeholder 5">
            <a:extLst>
              <a:ext uri="{FF2B5EF4-FFF2-40B4-BE49-F238E27FC236}">
                <a16:creationId xmlns:a16="http://schemas.microsoft.com/office/drawing/2014/main" id="{2A303D65-2769-4D6E-8353-DA705E5CDB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13FC2-12C8-4995-8397-BE3191C72A3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751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A3FD-DC61-4750-AF42-7CD2C5F779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D2D460-D6B5-4A41-85EA-9FA0C7F5C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B3792D-5A1A-4080-9BEE-6CB0FEE45A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06ABC6-BB82-4198-925C-FB7B8BC20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154C4D-C559-4FA8-B445-24F91D728B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3AA3E5-78CF-453C-BCD2-6A35680FB51E}"/>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8" name="Footer Placeholder 7">
            <a:extLst>
              <a:ext uri="{FF2B5EF4-FFF2-40B4-BE49-F238E27FC236}">
                <a16:creationId xmlns:a16="http://schemas.microsoft.com/office/drawing/2014/main" id="{F1ED784E-AA5F-4B38-891D-056E2AB1F1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0E7610-7A0A-4EC4-B29C-A3EE5BAC48E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53253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D634-0A18-472B-9BBB-036633E23F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95F2F2-5BAA-46F8-9287-5AFAEF284261}"/>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4" name="Footer Placeholder 3">
            <a:extLst>
              <a:ext uri="{FF2B5EF4-FFF2-40B4-BE49-F238E27FC236}">
                <a16:creationId xmlns:a16="http://schemas.microsoft.com/office/drawing/2014/main" id="{37FA4BA5-1F86-4A07-BD80-4FDF6C543A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077DF-E572-4528-876E-186B55AEACD1}"/>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28718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10B654-596A-4851-922A-E44BFCF0B71C}"/>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3" name="Footer Placeholder 2">
            <a:extLst>
              <a:ext uri="{FF2B5EF4-FFF2-40B4-BE49-F238E27FC236}">
                <a16:creationId xmlns:a16="http://schemas.microsoft.com/office/drawing/2014/main" id="{4D52F2AE-A73C-4265-9955-02BEAB48A1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7B7259-FFB7-4A8E-948B-8A7AE7D1FBDE}"/>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16910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224E-B1C8-40B2-936F-03B823BA5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384AC5-4F15-4D3E-B5CB-E7D519CF6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BA9BE0-1AB9-4CB0-B8A4-969ECB443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341992-2BF3-4505-8A04-8874134092A5}"/>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6" name="Footer Placeholder 5">
            <a:extLst>
              <a:ext uri="{FF2B5EF4-FFF2-40B4-BE49-F238E27FC236}">
                <a16:creationId xmlns:a16="http://schemas.microsoft.com/office/drawing/2014/main" id="{BAA419B0-A92A-4628-B775-42C20D4C2C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949F64-6E48-4A23-B53E-7720F18FCE8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69941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7FF1-F4A2-495B-A659-318A11AC4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056D43-BE57-4C8E-B1F8-16F846019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3149A1-7EC4-43B7-B53F-9F829B476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19F1EB-E54E-4F47-AE0F-39C4EEF91641}"/>
              </a:ext>
            </a:extLst>
          </p:cNvPr>
          <p:cNvSpPr>
            <a:spLocks noGrp="1"/>
          </p:cNvSpPr>
          <p:nvPr>
            <p:ph type="dt" sz="half" idx="10"/>
          </p:nvPr>
        </p:nvSpPr>
        <p:spPr/>
        <p:txBody>
          <a:bodyPr/>
          <a:lstStyle/>
          <a:p>
            <a:fld id="{F0E95435-10EB-429A-9147-CCF6491141B7}" type="datetimeFigureOut">
              <a:rPr lang="en-GB" smtClean="0"/>
              <a:t>19/02/2020</a:t>
            </a:fld>
            <a:endParaRPr lang="en-GB"/>
          </a:p>
        </p:txBody>
      </p:sp>
      <p:sp>
        <p:nvSpPr>
          <p:cNvPr id="6" name="Footer Placeholder 5">
            <a:extLst>
              <a:ext uri="{FF2B5EF4-FFF2-40B4-BE49-F238E27FC236}">
                <a16:creationId xmlns:a16="http://schemas.microsoft.com/office/drawing/2014/main" id="{F195BF75-795B-4E5A-8BD1-D80B493A9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6316B-E23F-48FA-95F4-44825601AE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39662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l="19000" t="-37000" r="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26019-BBB5-47F1-BED0-5A004FEA4A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02A31F-A345-434E-8550-D3E117D3A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ABEE6-919F-4B49-A140-6BFFF197D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5435-10EB-429A-9147-CCF6491141B7}" type="datetimeFigureOut">
              <a:rPr lang="en-GB" smtClean="0"/>
              <a:t>19/02/2020</a:t>
            </a:fld>
            <a:endParaRPr lang="en-GB"/>
          </a:p>
        </p:txBody>
      </p:sp>
      <p:sp>
        <p:nvSpPr>
          <p:cNvPr id="5" name="Footer Placeholder 4">
            <a:extLst>
              <a:ext uri="{FF2B5EF4-FFF2-40B4-BE49-F238E27FC236}">
                <a16:creationId xmlns:a16="http://schemas.microsoft.com/office/drawing/2014/main" id="{9427516F-7052-43C2-94DC-17FA5EAB6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294F58-4CA7-447F-A563-03CE9A885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F4BBF-103F-41FB-9364-C2F1A14EBCA1}" type="slidenum">
              <a:rPr lang="en-GB" smtClean="0"/>
              <a:t>‹#›</a:t>
            </a:fld>
            <a:endParaRPr lang="en-GB"/>
          </a:p>
        </p:txBody>
      </p:sp>
    </p:spTree>
    <p:extLst>
      <p:ext uri="{BB962C8B-B14F-4D97-AF65-F5344CB8AC3E}">
        <p14:creationId xmlns:p14="http://schemas.microsoft.com/office/powerpoint/2010/main" val="3795293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589571-0B92-45AA-BF5E-30A01F7978AD}"/>
              </a:ext>
            </a:extLst>
          </p:cNvPr>
          <p:cNvSpPr txBox="1"/>
          <p:nvPr/>
        </p:nvSpPr>
        <p:spPr>
          <a:xfrm>
            <a:off x="1793875" y="1750844"/>
            <a:ext cx="8242299" cy="2431435"/>
          </a:xfrm>
          <a:prstGeom prst="rect">
            <a:avLst/>
          </a:prstGeom>
          <a:noFill/>
        </p:spPr>
        <p:txBody>
          <a:bodyPr wrap="square" rtlCol="0">
            <a:spAutoFit/>
          </a:bodyPr>
          <a:lstStyle/>
          <a:p>
            <a:pPr algn="ctr"/>
            <a:endParaRPr lang="en-GB" sz="4400" b="1" dirty="0"/>
          </a:p>
          <a:p>
            <a:pPr algn="ctr"/>
            <a:r>
              <a:rPr lang="en-GB" sz="4400" b="1" dirty="0"/>
              <a:t>Neighbourhood Plan Update </a:t>
            </a:r>
          </a:p>
          <a:p>
            <a:pPr algn="ctr"/>
            <a:r>
              <a:rPr lang="en-GB" sz="3200" b="1" dirty="0"/>
              <a:t>Parish Council Meeting</a:t>
            </a:r>
            <a:endParaRPr lang="en-GB" sz="2000" b="1" dirty="0"/>
          </a:p>
          <a:p>
            <a:pPr algn="ctr"/>
            <a:r>
              <a:rPr lang="en-GB" sz="3200" b="1" dirty="0"/>
              <a:t>Wednesday 19</a:t>
            </a:r>
            <a:r>
              <a:rPr lang="en-GB" sz="3200" b="1" baseline="30000" dirty="0"/>
              <a:t>th</a:t>
            </a:r>
            <a:r>
              <a:rPr lang="en-GB" sz="3200" b="1" dirty="0"/>
              <a:t> February 2020</a:t>
            </a:r>
          </a:p>
        </p:txBody>
      </p:sp>
      <p:grpSp>
        <p:nvGrpSpPr>
          <p:cNvPr id="13" name="Group 12">
            <a:extLst>
              <a:ext uri="{FF2B5EF4-FFF2-40B4-BE49-F238E27FC236}">
                <a16:creationId xmlns:a16="http://schemas.microsoft.com/office/drawing/2014/main" id="{0381CAE7-02A6-406D-951F-87D6E30AD242}"/>
              </a:ext>
            </a:extLst>
          </p:cNvPr>
          <p:cNvGrpSpPr/>
          <p:nvPr/>
        </p:nvGrpSpPr>
        <p:grpSpPr>
          <a:xfrm>
            <a:off x="0" y="6370320"/>
            <a:ext cx="12192000" cy="450016"/>
            <a:chOff x="0" y="6370320"/>
            <a:chExt cx="12192000" cy="450016"/>
          </a:xfrm>
        </p:grpSpPr>
        <p:cxnSp>
          <p:nvCxnSpPr>
            <p:cNvPr id="8" name="Straight Connector 7">
              <a:extLst>
                <a:ext uri="{FF2B5EF4-FFF2-40B4-BE49-F238E27FC236}">
                  <a16:creationId xmlns:a16="http://schemas.microsoft.com/office/drawing/2014/main" id="{1047E353-BB85-4B9B-B66B-8319318F1E39}"/>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3B36962-BE1B-4C56-B177-C0EF68D1D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329979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6586-6DDB-48B0-A93A-B8C8D2C13D90}"/>
              </a:ext>
            </a:extLst>
          </p:cNvPr>
          <p:cNvSpPr>
            <a:spLocks noGrp="1"/>
          </p:cNvSpPr>
          <p:nvPr>
            <p:ph type="title"/>
          </p:nvPr>
        </p:nvSpPr>
        <p:spPr>
          <a:xfrm>
            <a:off x="838200" y="123190"/>
            <a:ext cx="10515600" cy="1325563"/>
          </a:xfrm>
        </p:spPr>
        <p:txBody>
          <a:bodyPr>
            <a:normAutofit/>
          </a:bodyPr>
          <a:lstStyle/>
          <a:p>
            <a:r>
              <a:rPr lang="en-GB" sz="2800" b="1" dirty="0">
                <a:latin typeface="+mn-lt"/>
              </a:rPr>
              <a:t>Funding Application</a:t>
            </a:r>
          </a:p>
        </p:txBody>
      </p:sp>
      <p:sp>
        <p:nvSpPr>
          <p:cNvPr id="3" name="Content Placeholder 2">
            <a:extLst>
              <a:ext uri="{FF2B5EF4-FFF2-40B4-BE49-F238E27FC236}">
                <a16:creationId xmlns:a16="http://schemas.microsoft.com/office/drawing/2014/main" id="{73D5312F-69F3-469C-8A82-068C0553890F}"/>
              </a:ext>
            </a:extLst>
          </p:cNvPr>
          <p:cNvSpPr>
            <a:spLocks noGrp="1"/>
          </p:cNvSpPr>
          <p:nvPr>
            <p:ph idx="1"/>
          </p:nvPr>
        </p:nvSpPr>
        <p:spPr>
          <a:xfrm>
            <a:off x="838200" y="1114901"/>
            <a:ext cx="10515600" cy="4628197"/>
          </a:xfrm>
        </p:spPr>
        <p:txBody>
          <a:bodyPr>
            <a:noAutofit/>
          </a:bodyPr>
          <a:lstStyle/>
          <a:p>
            <a:pPr marL="342900" indent="-342900">
              <a:buFont typeface="+mj-lt"/>
              <a:buAutoNum type="arabicPeriod"/>
            </a:pPr>
            <a:r>
              <a:rPr lang="en-GB" sz="2400" dirty="0"/>
              <a:t>Additional funding for continued public awareness campaign - £483 – </a:t>
            </a:r>
            <a:r>
              <a:rPr lang="en-GB" sz="2400" dirty="0">
                <a:solidFill>
                  <a:srgbClr val="FF0000"/>
                </a:solidFill>
              </a:rPr>
              <a:t>Approved</a:t>
            </a:r>
            <a:endParaRPr lang="en-GB" sz="2400" dirty="0"/>
          </a:p>
          <a:p>
            <a:pPr marL="342900" indent="-342900">
              <a:buFont typeface="+mj-lt"/>
              <a:buAutoNum type="arabicPeriod"/>
            </a:pPr>
            <a:r>
              <a:rPr lang="en-GB" sz="2400" dirty="0"/>
              <a:t>Funding for off-street and on-street parking surveys and report – </a:t>
            </a:r>
            <a:r>
              <a:rPr lang="en-GB" sz="2400" dirty="0">
                <a:solidFill>
                  <a:srgbClr val="FF0000"/>
                </a:solidFill>
              </a:rPr>
              <a:t>Declined</a:t>
            </a:r>
          </a:p>
          <a:p>
            <a:pPr marL="457200" lvl="1" indent="0">
              <a:buNone/>
            </a:pPr>
            <a:r>
              <a:rPr lang="en-GB" sz="1800" dirty="0">
                <a:solidFill>
                  <a:srgbClr val="FF0000"/>
                </a:solidFill>
              </a:rPr>
              <a:t>We received the following comments from the NP Fund Managers:</a:t>
            </a:r>
          </a:p>
          <a:p>
            <a:pPr lvl="1"/>
            <a:r>
              <a:rPr lang="en-GB" sz="2000" i="1" dirty="0"/>
              <a:t>“the grant funding needs to focus on those issues which can be addressed through planning policy within the framework of a neighbourhood plan”</a:t>
            </a:r>
          </a:p>
          <a:p>
            <a:pPr lvl="1"/>
            <a:r>
              <a:rPr lang="en-GB" sz="2000" i="1" dirty="0"/>
              <a:t>“We need something in writing from the local planning authority that a site allocation for parking within the neighbourhood plan could potentially be acceptable to them before we could consider funding a parking and traffic survey through the neighbourhood planning support programme”</a:t>
            </a:r>
          </a:p>
          <a:p>
            <a:pPr lvl="1"/>
            <a:r>
              <a:rPr lang="en-GB" sz="2000" dirty="0"/>
              <a:t>As a result of the above, the NP Steering Group would like the Parish Council to consider funding the Car Park Survey on the basis that the issue of parking in the village centre is of wide concern and has been raised by many residents during our consultation over the NP.</a:t>
            </a:r>
          </a:p>
          <a:p>
            <a:pPr marL="457200" indent="-457200">
              <a:buFont typeface="+mj-lt"/>
              <a:buAutoNum type="arabicPeriod"/>
            </a:pPr>
            <a:r>
              <a:rPr lang="en-GB" sz="2400" dirty="0"/>
              <a:t>Preparation of a Design Code in conjunction with the NP</a:t>
            </a:r>
          </a:p>
          <a:p>
            <a:pPr lvl="1"/>
            <a:r>
              <a:rPr lang="en-GB" sz="2000" dirty="0"/>
              <a:t>This is one of the free “Consultancy Packages” offered under the NP support programme</a:t>
            </a:r>
          </a:p>
          <a:p>
            <a:pPr lvl="1"/>
            <a:endParaRPr lang="en-GB" sz="1800" dirty="0"/>
          </a:p>
          <a:p>
            <a:pPr marL="0" indent="0">
              <a:buNone/>
            </a:pPr>
            <a:endParaRPr lang="en-GB" sz="2400" dirty="0">
              <a:solidFill>
                <a:srgbClr val="FF0000"/>
              </a:solidFill>
            </a:endParaRPr>
          </a:p>
          <a:p>
            <a:endParaRPr lang="en-GB" sz="2400" dirty="0"/>
          </a:p>
        </p:txBody>
      </p:sp>
      <p:grpSp>
        <p:nvGrpSpPr>
          <p:cNvPr id="4" name="Group 3">
            <a:extLst>
              <a:ext uri="{FF2B5EF4-FFF2-40B4-BE49-F238E27FC236}">
                <a16:creationId xmlns:a16="http://schemas.microsoft.com/office/drawing/2014/main" id="{D62ACBE0-43A0-4C4C-9A3F-AB91245EE8B1}"/>
              </a:ext>
            </a:extLst>
          </p:cNvPr>
          <p:cNvGrpSpPr/>
          <p:nvPr/>
        </p:nvGrpSpPr>
        <p:grpSpPr>
          <a:xfrm>
            <a:off x="0" y="6370320"/>
            <a:ext cx="12192000" cy="450016"/>
            <a:chOff x="0" y="6370320"/>
            <a:chExt cx="12192000" cy="450016"/>
          </a:xfrm>
        </p:grpSpPr>
        <p:cxnSp>
          <p:nvCxnSpPr>
            <p:cNvPr id="5" name="Straight Connector 4">
              <a:extLst>
                <a:ext uri="{FF2B5EF4-FFF2-40B4-BE49-F238E27FC236}">
                  <a16:creationId xmlns:a16="http://schemas.microsoft.com/office/drawing/2014/main" id="{056B09A4-6EA4-43CF-B974-89F71665A36D}"/>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CD6B991-CB7B-44BE-9D2F-0C8F69655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335404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6586-6DDB-48B0-A93A-B8C8D2C13D90}"/>
              </a:ext>
            </a:extLst>
          </p:cNvPr>
          <p:cNvSpPr>
            <a:spLocks noGrp="1"/>
          </p:cNvSpPr>
          <p:nvPr>
            <p:ph type="title"/>
          </p:nvPr>
        </p:nvSpPr>
        <p:spPr>
          <a:xfrm>
            <a:off x="838200" y="123190"/>
            <a:ext cx="10515600" cy="1325563"/>
          </a:xfrm>
        </p:spPr>
        <p:txBody>
          <a:bodyPr>
            <a:normAutofit/>
          </a:bodyPr>
          <a:lstStyle/>
          <a:p>
            <a:r>
              <a:rPr lang="en-GB" sz="2800" b="1" dirty="0">
                <a:latin typeface="+mn-lt"/>
              </a:rPr>
              <a:t>Design Code Package Current Status</a:t>
            </a:r>
          </a:p>
        </p:txBody>
      </p:sp>
      <p:sp>
        <p:nvSpPr>
          <p:cNvPr id="3" name="Content Placeholder 2">
            <a:extLst>
              <a:ext uri="{FF2B5EF4-FFF2-40B4-BE49-F238E27FC236}">
                <a16:creationId xmlns:a16="http://schemas.microsoft.com/office/drawing/2014/main" id="{73D5312F-69F3-469C-8A82-068C0553890F}"/>
              </a:ext>
            </a:extLst>
          </p:cNvPr>
          <p:cNvSpPr>
            <a:spLocks noGrp="1"/>
          </p:cNvSpPr>
          <p:nvPr>
            <p:ph idx="1"/>
          </p:nvPr>
        </p:nvSpPr>
        <p:spPr>
          <a:xfrm>
            <a:off x="838200" y="1128713"/>
            <a:ext cx="10515600" cy="4195762"/>
          </a:xfrm>
        </p:spPr>
        <p:txBody>
          <a:bodyPr>
            <a:noAutofit/>
          </a:bodyPr>
          <a:lstStyle/>
          <a:p>
            <a:r>
              <a:rPr lang="en-GB" sz="2000" dirty="0"/>
              <a:t>An initial briefing has been undertaken with the administrators of the NP funding and our application for assistance with the preparation of a design code is now being considered.</a:t>
            </a:r>
          </a:p>
          <a:p>
            <a:r>
              <a:rPr lang="en-GB" sz="2000" dirty="0"/>
              <a:t>Some aspects of the design code are </a:t>
            </a:r>
            <a:r>
              <a:rPr lang="en-GB" sz="2000" u="sng" dirty="0"/>
              <a:t>dependant on whether our NP is proposing to allocate potential sites for future development</a:t>
            </a:r>
            <a:r>
              <a:rPr lang="en-GB" sz="2000" dirty="0"/>
              <a:t> but it could also be used to influence the detailed design of existing sites where so far only outline planning approval has been granted (dependant on timing of the NP)</a:t>
            </a:r>
          </a:p>
          <a:p>
            <a:r>
              <a:rPr lang="en-GB" sz="2000" dirty="0"/>
              <a:t>Content of the Design Code can also cover areas such as requirements for:</a:t>
            </a:r>
          </a:p>
          <a:p>
            <a:pPr lvl="1"/>
            <a:r>
              <a:rPr lang="en-GB" sz="2000" dirty="0"/>
              <a:t>Tree planting &amp; vegetation</a:t>
            </a:r>
          </a:p>
          <a:p>
            <a:pPr lvl="1"/>
            <a:r>
              <a:rPr lang="en-GB" sz="2000" dirty="0"/>
              <a:t>Shared open spaces and amenities</a:t>
            </a:r>
          </a:p>
          <a:p>
            <a:pPr lvl="1"/>
            <a:r>
              <a:rPr lang="en-GB" sz="2000" dirty="0"/>
              <a:t>Good pedestrian and cycle access to village centre</a:t>
            </a:r>
          </a:p>
          <a:p>
            <a:pPr lvl="1"/>
            <a:r>
              <a:rPr lang="en-GB" sz="2000" dirty="0"/>
              <a:t>Provision of sustainable design features such as energy conservation and efficiency</a:t>
            </a:r>
          </a:p>
          <a:p>
            <a:r>
              <a:rPr lang="en-GB" sz="2000" dirty="0"/>
              <a:t>The Design Code can also require developers to engage with the Parish Council early in the planning process to discuss adherence with the village design code.</a:t>
            </a:r>
          </a:p>
        </p:txBody>
      </p:sp>
      <p:grpSp>
        <p:nvGrpSpPr>
          <p:cNvPr id="4" name="Group 3">
            <a:extLst>
              <a:ext uri="{FF2B5EF4-FFF2-40B4-BE49-F238E27FC236}">
                <a16:creationId xmlns:a16="http://schemas.microsoft.com/office/drawing/2014/main" id="{D62ACBE0-43A0-4C4C-9A3F-AB91245EE8B1}"/>
              </a:ext>
            </a:extLst>
          </p:cNvPr>
          <p:cNvGrpSpPr/>
          <p:nvPr/>
        </p:nvGrpSpPr>
        <p:grpSpPr>
          <a:xfrm>
            <a:off x="0" y="6370320"/>
            <a:ext cx="12192000" cy="450016"/>
            <a:chOff x="0" y="6370320"/>
            <a:chExt cx="12192000" cy="450016"/>
          </a:xfrm>
        </p:grpSpPr>
        <p:cxnSp>
          <p:nvCxnSpPr>
            <p:cNvPr id="5" name="Straight Connector 4">
              <a:extLst>
                <a:ext uri="{FF2B5EF4-FFF2-40B4-BE49-F238E27FC236}">
                  <a16:creationId xmlns:a16="http://schemas.microsoft.com/office/drawing/2014/main" id="{056B09A4-6EA4-43CF-B974-89F71665A36D}"/>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CD6B991-CB7B-44BE-9D2F-0C8F69655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275341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A0C3-67A3-4CE8-8FF8-045C5C154E2C}"/>
              </a:ext>
            </a:extLst>
          </p:cNvPr>
          <p:cNvSpPr>
            <a:spLocks noGrp="1"/>
          </p:cNvSpPr>
          <p:nvPr>
            <p:ph type="title"/>
          </p:nvPr>
        </p:nvSpPr>
        <p:spPr/>
        <p:txBody>
          <a:bodyPr>
            <a:normAutofit/>
          </a:bodyPr>
          <a:lstStyle/>
          <a:p>
            <a:r>
              <a:rPr lang="en-GB" sz="2800" b="1" dirty="0">
                <a:latin typeface="+mn-lt"/>
              </a:rPr>
              <a:t>Housing Needs Assessment – Draft Report</a:t>
            </a:r>
          </a:p>
        </p:txBody>
      </p:sp>
      <p:sp>
        <p:nvSpPr>
          <p:cNvPr id="4" name="TextBox 3">
            <a:extLst>
              <a:ext uri="{FF2B5EF4-FFF2-40B4-BE49-F238E27FC236}">
                <a16:creationId xmlns:a16="http://schemas.microsoft.com/office/drawing/2014/main" id="{4632A650-35A5-4C9D-91C6-08F60696F353}"/>
              </a:ext>
            </a:extLst>
          </p:cNvPr>
          <p:cNvSpPr txBox="1"/>
          <p:nvPr/>
        </p:nvSpPr>
        <p:spPr>
          <a:xfrm>
            <a:off x="838200" y="1400175"/>
            <a:ext cx="10448925" cy="4308872"/>
          </a:xfrm>
          <a:prstGeom prst="rect">
            <a:avLst/>
          </a:prstGeom>
          <a:noFill/>
        </p:spPr>
        <p:txBody>
          <a:bodyPr wrap="square" rtlCol="0">
            <a:spAutoFit/>
          </a:bodyPr>
          <a:lstStyle/>
          <a:p>
            <a:r>
              <a:rPr lang="en-GB" sz="2000" b="1" dirty="0"/>
              <a:t>The report makes the following observations with regard to current BDC Planning Policy (likely to be superseded with revised strategies in he emerging Local Plan)</a:t>
            </a:r>
          </a:p>
          <a:p>
            <a:endParaRPr lang="en-GB" b="1" u="sng" dirty="0"/>
          </a:p>
          <a:p>
            <a:r>
              <a:rPr lang="en-GB" b="1" u="sng" dirty="0"/>
              <a:t>Braintree Local Plan – Core Strategy – Policy CS1 – Housing Provision and Delivery</a:t>
            </a:r>
          </a:p>
          <a:p>
            <a:pPr marL="285750" indent="-285750">
              <a:buFont typeface="Arial" panose="020B0604020202020204" pitchFamily="34" charset="0"/>
              <a:buChar char="•"/>
            </a:pPr>
            <a:r>
              <a:rPr lang="en-GB" dirty="0"/>
              <a:t>A minimum of 716 dwellings in total should be delivered across the six key serviced villages (Earls Colne, Coggeshall, Hatfield Peverel, Kelvedon, </a:t>
            </a:r>
            <a:r>
              <a:rPr lang="en-GB" dirty="0" err="1"/>
              <a:t>Sible</a:t>
            </a:r>
            <a:r>
              <a:rPr lang="en-GB" dirty="0"/>
              <a:t> </a:t>
            </a:r>
            <a:r>
              <a:rPr lang="en-GB" dirty="0" err="1"/>
              <a:t>Hedingham</a:t>
            </a:r>
            <a:r>
              <a:rPr lang="en-GB" dirty="0"/>
              <a:t> and Silver End) between 2013 and 2033 (Updated in November 2016 from 600 dwellings)</a:t>
            </a:r>
          </a:p>
          <a:p>
            <a:pPr marL="285750" indent="-285750">
              <a:buFont typeface="Arial" panose="020B0604020202020204" pitchFamily="34" charset="0"/>
              <a:buChar char="•"/>
            </a:pPr>
            <a:endParaRPr lang="en-GB" dirty="0"/>
          </a:p>
          <a:p>
            <a:r>
              <a:rPr lang="en-GB" b="1" u="sng" dirty="0"/>
              <a:t>Braintree Local Plan – Core Strategy – Policy CS2 – Affordable Housing</a:t>
            </a:r>
          </a:p>
          <a:p>
            <a:pPr marL="285750" indent="-285750">
              <a:buFont typeface="Arial" panose="020B0604020202020204" pitchFamily="34" charset="0"/>
              <a:buChar char="•"/>
            </a:pPr>
            <a:r>
              <a:rPr lang="en-GB" dirty="0"/>
              <a:t>Affordable Housing will be directly provided by the developer within housing schemes on the following basis:</a:t>
            </a:r>
          </a:p>
          <a:p>
            <a:pPr marL="742950" lvl="1" indent="-285750">
              <a:buFont typeface="Arial" panose="020B0604020202020204" pitchFamily="34" charset="0"/>
              <a:buChar char="•"/>
            </a:pPr>
            <a:r>
              <a:rPr lang="en-GB" dirty="0"/>
              <a:t>A target of 40% affordable housing provision on sites in rural areas</a:t>
            </a:r>
          </a:p>
          <a:p>
            <a:pPr marL="742950" lvl="1" indent="-285750">
              <a:buFont typeface="Arial" panose="020B0604020202020204" pitchFamily="34" charset="0"/>
              <a:buChar char="•"/>
            </a:pPr>
            <a:r>
              <a:rPr lang="en-GB" dirty="0"/>
              <a:t>A threshold of 5 dwellings or 0.16ha in the rural areas</a:t>
            </a:r>
          </a:p>
          <a:p>
            <a:endParaRPr lang="en-GB" dirty="0"/>
          </a:p>
          <a:p>
            <a:pPr marL="285750" indent="-285750">
              <a:buFont typeface="Arial" panose="020B0604020202020204" pitchFamily="34" charset="0"/>
              <a:buChar char="•"/>
            </a:pPr>
            <a:endParaRPr lang="en-GB" dirty="0"/>
          </a:p>
        </p:txBody>
      </p:sp>
      <p:grpSp>
        <p:nvGrpSpPr>
          <p:cNvPr id="5" name="Group 4">
            <a:extLst>
              <a:ext uri="{FF2B5EF4-FFF2-40B4-BE49-F238E27FC236}">
                <a16:creationId xmlns:a16="http://schemas.microsoft.com/office/drawing/2014/main" id="{DC0285F6-61AD-46B1-A003-FF8DD3B3C0DE}"/>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47346477-8ECA-4FB1-95F6-8A61C4B2BD4F}"/>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F75ADC7-C8D4-4B0C-A486-B6F59F4A7A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302653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DAEF7-89FA-40EF-B065-760B7CC50DC7}"/>
              </a:ext>
            </a:extLst>
          </p:cNvPr>
          <p:cNvSpPr>
            <a:spLocks noGrp="1"/>
          </p:cNvSpPr>
          <p:nvPr>
            <p:ph idx="1"/>
          </p:nvPr>
        </p:nvSpPr>
        <p:spPr>
          <a:xfrm>
            <a:off x="590550" y="1292225"/>
            <a:ext cx="11265535" cy="4351338"/>
          </a:xfrm>
        </p:spPr>
        <p:txBody>
          <a:bodyPr>
            <a:noAutofit/>
          </a:bodyPr>
          <a:lstStyle/>
          <a:p>
            <a:pPr marL="0" indent="0">
              <a:buNone/>
            </a:pPr>
            <a:r>
              <a:rPr lang="en-GB" sz="2400" b="1" u="sng" dirty="0"/>
              <a:t>Conclusions and Recommendations for Earls Colne</a:t>
            </a:r>
          </a:p>
          <a:p>
            <a:r>
              <a:rPr lang="en-GB" sz="2400" dirty="0"/>
              <a:t>The total estimated affordable housing need for Earls Colne over the plan period 2013 to 2033</a:t>
            </a:r>
          </a:p>
          <a:p>
            <a:pPr lvl="1"/>
            <a:r>
              <a:rPr lang="en-GB" sz="1800" dirty="0"/>
              <a:t>Affordable Rented Homes – 10 (both affordable rent and social rent)</a:t>
            </a:r>
          </a:p>
          <a:p>
            <a:pPr lvl="1"/>
            <a:r>
              <a:rPr lang="en-GB" sz="1800" dirty="0"/>
              <a:t>Affordable Home Ownership dwellings – 184 (primarily shared ownership with an equity share of 25-50%)</a:t>
            </a:r>
          </a:p>
          <a:p>
            <a:pPr lvl="1"/>
            <a:r>
              <a:rPr lang="en-GB" sz="1800" dirty="0"/>
              <a:t>BDC does not yet recommend specific requirements for a tenure split but suggests that the tenure split reflects the NPPF which states that at least 10% of homes on a development should be available for affordable home ownership</a:t>
            </a:r>
          </a:p>
          <a:p>
            <a:pPr lvl="1"/>
            <a:endParaRPr lang="en-GB" sz="1800" dirty="0"/>
          </a:p>
          <a:p>
            <a:r>
              <a:rPr lang="en-GB" sz="2400" dirty="0"/>
              <a:t>Specialist Housing for Older People</a:t>
            </a:r>
          </a:p>
          <a:p>
            <a:pPr lvl="1"/>
            <a:r>
              <a:rPr lang="en-GB" sz="1800" dirty="0"/>
              <a:t>A need for at least 97 specialist dwellings to service the needs of older people over the plan period</a:t>
            </a:r>
          </a:p>
          <a:p>
            <a:pPr lvl="1"/>
            <a:r>
              <a:rPr lang="en-GB" sz="1800" dirty="0"/>
              <a:t>In practice much of this need may be met within the mainstream housing stock through adaptions and support provided in the home</a:t>
            </a:r>
          </a:p>
          <a:p>
            <a:pPr lvl="1"/>
            <a:r>
              <a:rPr lang="en-GB" sz="1800" dirty="0"/>
              <a:t>A key consideration for the Neighbourhood Plan is whether new mainstream homes (market price and affordable) could be provided to improved accessibility and adaptability standards</a:t>
            </a:r>
          </a:p>
        </p:txBody>
      </p:sp>
      <p:sp>
        <p:nvSpPr>
          <p:cNvPr id="4" name="Title 1">
            <a:extLst>
              <a:ext uri="{FF2B5EF4-FFF2-40B4-BE49-F238E27FC236}">
                <a16:creationId xmlns:a16="http://schemas.microsoft.com/office/drawing/2014/main" id="{0C1684AF-F691-4262-B7D0-063BF2E9E7B7}"/>
              </a:ext>
            </a:extLst>
          </p:cNvPr>
          <p:cNvSpPr>
            <a:spLocks noGrp="1"/>
          </p:cNvSpPr>
          <p:nvPr>
            <p:ph type="title"/>
          </p:nvPr>
        </p:nvSpPr>
        <p:spPr>
          <a:xfrm>
            <a:off x="838200" y="365126"/>
            <a:ext cx="10515600" cy="939800"/>
          </a:xfrm>
        </p:spPr>
        <p:txBody>
          <a:bodyPr>
            <a:normAutofit/>
          </a:bodyPr>
          <a:lstStyle/>
          <a:p>
            <a:r>
              <a:rPr lang="en-GB" sz="2800" b="1" dirty="0">
                <a:latin typeface="+mn-lt"/>
              </a:rPr>
              <a:t>Housing Needs Assessment – Draft Report</a:t>
            </a:r>
          </a:p>
        </p:txBody>
      </p:sp>
      <p:grpSp>
        <p:nvGrpSpPr>
          <p:cNvPr id="5" name="Group 4">
            <a:extLst>
              <a:ext uri="{FF2B5EF4-FFF2-40B4-BE49-F238E27FC236}">
                <a16:creationId xmlns:a16="http://schemas.microsoft.com/office/drawing/2014/main" id="{84B1DDC8-73DE-44A4-A081-AB4ED760271E}"/>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EEAAA6FF-9DD9-4D8C-B455-65FF3FCCC395}"/>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D51FC03-7764-477B-B3AD-A9F400850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284543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DAEF7-89FA-40EF-B065-760B7CC50DC7}"/>
              </a:ext>
            </a:extLst>
          </p:cNvPr>
          <p:cNvSpPr>
            <a:spLocks noGrp="1"/>
          </p:cNvSpPr>
          <p:nvPr>
            <p:ph idx="1"/>
          </p:nvPr>
        </p:nvSpPr>
        <p:spPr>
          <a:xfrm>
            <a:off x="838200" y="1416050"/>
            <a:ext cx="10515600" cy="4351338"/>
          </a:xfrm>
        </p:spPr>
        <p:txBody>
          <a:bodyPr>
            <a:normAutofit/>
          </a:bodyPr>
          <a:lstStyle/>
          <a:p>
            <a:pPr marL="0" indent="0">
              <a:buNone/>
            </a:pPr>
            <a:r>
              <a:rPr lang="en-GB" sz="2000" b="1" dirty="0"/>
              <a:t>Next Steps for NP Group:</a:t>
            </a:r>
          </a:p>
          <a:p>
            <a:pPr>
              <a:buFont typeface="Wingdings" panose="05000000000000000000" pitchFamily="2" charset="2"/>
              <a:buChar char="v"/>
            </a:pPr>
            <a:r>
              <a:rPr lang="en-GB" sz="2000" dirty="0"/>
              <a:t>Provide comments on the draft report so that a final version can be published</a:t>
            </a:r>
          </a:p>
          <a:p>
            <a:pPr>
              <a:buFont typeface="Wingdings" panose="05000000000000000000" pitchFamily="2" charset="2"/>
              <a:buChar char="v"/>
            </a:pPr>
            <a:r>
              <a:rPr lang="en-GB" sz="2000" dirty="0"/>
              <a:t>Discuss the contents and conclusions with BDC with a view to agreeing and formulating draft housing policies. (in particular discuss the quantity of housing that should be planned for)</a:t>
            </a:r>
          </a:p>
          <a:p>
            <a:pPr>
              <a:buFont typeface="Wingdings" panose="05000000000000000000" pitchFamily="2" charset="2"/>
              <a:buChar char="v"/>
            </a:pPr>
            <a:r>
              <a:rPr lang="en-GB" sz="2000" dirty="0"/>
              <a:t>Obtain the views of local residents and other stakeholders</a:t>
            </a:r>
          </a:p>
          <a:p>
            <a:pPr lvl="1"/>
            <a:r>
              <a:rPr lang="en-GB" sz="1800" dirty="0"/>
              <a:t>It has been suggested that we should consider employing a consultant (RCCE) to undertake the residents survey as this could then include information related to household incomes to assess the potential affordability of shared equity ownership.</a:t>
            </a:r>
          </a:p>
          <a:p>
            <a:pPr lvl="1"/>
            <a:r>
              <a:rPr lang="en-GB" sz="1800" dirty="0"/>
              <a:t>The cost of compiling the questionnaire and analysing the results would be around £3,300 assuming a 50% response rate was achieved (825 out of 1650 households)</a:t>
            </a:r>
          </a:p>
          <a:p>
            <a:endParaRPr lang="en-GB" sz="2000" dirty="0"/>
          </a:p>
          <a:p>
            <a:endParaRPr lang="en-GB" sz="2000" dirty="0"/>
          </a:p>
          <a:p>
            <a:endParaRPr lang="en-GB" sz="2000" dirty="0"/>
          </a:p>
          <a:p>
            <a:endParaRPr lang="en-GB" sz="2000" dirty="0"/>
          </a:p>
        </p:txBody>
      </p:sp>
      <p:sp>
        <p:nvSpPr>
          <p:cNvPr id="4" name="Title 1">
            <a:extLst>
              <a:ext uri="{FF2B5EF4-FFF2-40B4-BE49-F238E27FC236}">
                <a16:creationId xmlns:a16="http://schemas.microsoft.com/office/drawing/2014/main" id="{0C1684AF-F691-4262-B7D0-063BF2E9E7B7}"/>
              </a:ext>
            </a:extLst>
          </p:cNvPr>
          <p:cNvSpPr>
            <a:spLocks noGrp="1"/>
          </p:cNvSpPr>
          <p:nvPr>
            <p:ph type="title"/>
          </p:nvPr>
        </p:nvSpPr>
        <p:spPr>
          <a:xfrm>
            <a:off x="838200" y="365126"/>
            <a:ext cx="10515600" cy="939800"/>
          </a:xfrm>
        </p:spPr>
        <p:txBody>
          <a:bodyPr>
            <a:normAutofit/>
          </a:bodyPr>
          <a:lstStyle/>
          <a:p>
            <a:r>
              <a:rPr lang="en-GB" sz="2800" b="1" dirty="0">
                <a:latin typeface="+mn-lt"/>
              </a:rPr>
              <a:t>Housing Needs Assessment – Draft Report</a:t>
            </a:r>
          </a:p>
        </p:txBody>
      </p:sp>
      <p:grpSp>
        <p:nvGrpSpPr>
          <p:cNvPr id="5" name="Group 4">
            <a:extLst>
              <a:ext uri="{FF2B5EF4-FFF2-40B4-BE49-F238E27FC236}">
                <a16:creationId xmlns:a16="http://schemas.microsoft.com/office/drawing/2014/main" id="{84B1DDC8-73DE-44A4-A081-AB4ED760271E}"/>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EEAAA6FF-9DD9-4D8C-B455-65FF3FCCC395}"/>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D51FC03-7764-477B-B3AD-A9F400850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137961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3812</TotalTime>
  <Words>803</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Funding Application</vt:lpstr>
      <vt:lpstr>Design Code Package Current Status</vt:lpstr>
      <vt:lpstr>Housing Needs Assessment – Draft Report</vt:lpstr>
      <vt:lpstr>Housing Needs Assessment – Draft Report</vt:lpstr>
      <vt:lpstr>Housing Needs Assessment – Draft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Calton</dc:creator>
  <cp:lastModifiedBy>Tony Calton</cp:lastModifiedBy>
  <cp:revision>185</cp:revision>
  <cp:lastPrinted>2019-02-04T13:13:15Z</cp:lastPrinted>
  <dcterms:created xsi:type="dcterms:W3CDTF">2018-10-10T10:01:30Z</dcterms:created>
  <dcterms:modified xsi:type="dcterms:W3CDTF">2020-02-19T12:58:22Z</dcterms:modified>
</cp:coreProperties>
</file>